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8" r:id="rId6"/>
    <p:sldId id="260" r:id="rId7"/>
    <p:sldId id="267" r:id="rId8"/>
    <p:sldId id="262" r:id="rId9"/>
    <p:sldId id="263" r:id="rId10"/>
    <p:sldId id="264" r:id="rId11"/>
    <p:sldId id="265" r:id="rId12"/>
    <p:sldId id="266" r:id="rId13"/>
    <p:sldId id="271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590"/>
  </p:normalViewPr>
  <p:slideViewPr>
    <p:cSldViewPr snapToGrid="0" snapToObjects="1">
      <p:cViewPr>
        <p:scale>
          <a:sx n="100" d="100"/>
          <a:sy n="100" d="100"/>
        </p:scale>
        <p:origin x="76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496D0-4ACD-714E-B76D-448AA6E61542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11C52-0B1E-4E4A-A19D-43DD89772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2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6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548F5-A148-3B4F-9E89-8461B636B58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BC0B8-458E-BF40-9B77-76E7711C2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38" y="-1"/>
            <a:ext cx="11801474" cy="7929563"/>
          </a:xfrm>
        </p:spPr>
        <p:txBody>
          <a:bodyPr>
            <a:noAutofit/>
          </a:bodyPr>
          <a:lstStyle/>
          <a:p>
            <a:r>
              <a:rPr lang="en-US" sz="8000" b="1" dirty="0"/>
              <a:t>The </a:t>
            </a:r>
            <a:r>
              <a:rPr lang="en-US" sz="8000" b="1" dirty="0" smtClean="0"/>
              <a:t>Efficacy </a:t>
            </a:r>
            <a:r>
              <a:rPr lang="en-US" sz="8000" b="1" dirty="0"/>
              <a:t>of </a:t>
            </a:r>
            <a:r>
              <a:rPr lang="en-US" sz="8000" b="1" dirty="0" smtClean="0"/>
              <a:t>Two Different Insecticides </a:t>
            </a:r>
            <a:r>
              <a:rPr lang="en-US" sz="8000" b="1" dirty="0"/>
              <a:t>on </a:t>
            </a:r>
            <a:r>
              <a:rPr lang="en-US" sz="8000" b="1" dirty="0" smtClean="0"/>
              <a:t>The Pupae </a:t>
            </a:r>
            <a:r>
              <a:rPr lang="en-US" sz="8000" b="1" dirty="0"/>
              <a:t>S</a:t>
            </a:r>
            <a:r>
              <a:rPr lang="en-US" sz="8000" b="1" dirty="0" smtClean="0"/>
              <a:t>tage of </a:t>
            </a:r>
            <a:r>
              <a:rPr lang="en-US" sz="8000" b="1" dirty="0"/>
              <a:t>W</a:t>
            </a:r>
            <a:r>
              <a:rPr lang="en-US" sz="8000" b="1" dirty="0" smtClean="0"/>
              <a:t>estern </a:t>
            </a:r>
            <a:r>
              <a:rPr lang="en-US" sz="8000" b="1" dirty="0"/>
              <a:t>F</a:t>
            </a:r>
            <a:r>
              <a:rPr lang="en-US" sz="8000" b="1" dirty="0" smtClean="0"/>
              <a:t>lower </a:t>
            </a:r>
            <a:r>
              <a:rPr lang="en-US" sz="8000" b="1" dirty="0" err="1" smtClean="0"/>
              <a:t>Thrips</a:t>
            </a:r>
            <a:r>
              <a:rPr lang="en-US" sz="8000" b="1" dirty="0"/>
              <a:t/>
            </a:r>
            <a:br>
              <a:rPr lang="en-US" sz="8000" b="1" dirty="0"/>
            </a:br>
            <a:r>
              <a:rPr lang="en-US" sz="8000" dirty="0"/>
              <a:t/>
            </a:r>
            <a:br>
              <a:rPr lang="en-US" sz="8000" dirty="0"/>
            </a:b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10463213" cy="3541712"/>
          </a:xfrm>
        </p:spPr>
        <p:txBody>
          <a:bodyPr>
            <a:normAutofit/>
          </a:bodyPr>
          <a:lstStyle/>
          <a:p>
            <a:pPr algn="r"/>
            <a:endParaRPr lang="en-US" sz="4000" dirty="0" smtClean="0"/>
          </a:p>
          <a:p>
            <a:pPr algn="r"/>
            <a:endParaRPr lang="en-US" sz="4000" dirty="0" smtClean="0"/>
          </a:p>
          <a:p>
            <a:pPr algn="r"/>
            <a:endParaRPr lang="en-US" sz="4000" dirty="0"/>
          </a:p>
          <a:p>
            <a:pPr algn="r"/>
            <a:r>
              <a:rPr lang="en-US" sz="4000" i="1" dirty="0" smtClean="0"/>
              <a:t>Congxing Zhu</a:t>
            </a:r>
          </a:p>
          <a:p>
            <a:pPr algn="r"/>
            <a:r>
              <a:rPr lang="en-US" sz="4000" i="1" dirty="0" smtClean="0"/>
              <a:t>December 8</a:t>
            </a:r>
            <a:r>
              <a:rPr lang="en-US" sz="4000" i="1" baseline="30000" dirty="0" smtClean="0"/>
              <a:t>th</a:t>
            </a:r>
            <a:r>
              <a:rPr lang="en-US" sz="4000" i="1" dirty="0" smtClean="0"/>
              <a:t>, 2017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9324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536"/>
            <a:ext cx="10515600" cy="6079427"/>
          </a:xfrm>
        </p:spPr>
        <p:txBody>
          <a:bodyPr>
            <a:normAutofit/>
          </a:bodyPr>
          <a:lstStyle/>
          <a:p>
            <a:r>
              <a:rPr lang="en-US" sz="6000" dirty="0"/>
              <a:t> </a:t>
            </a:r>
            <a:r>
              <a:rPr lang="en-US" sz="6000" dirty="0" smtClean="0"/>
              <a:t>Check </a:t>
            </a:r>
            <a:r>
              <a:rPr lang="en-US" sz="6000" dirty="0"/>
              <a:t>the </a:t>
            </a:r>
            <a:r>
              <a:rPr lang="en-US" sz="6000" dirty="0" smtClean="0"/>
              <a:t>outliers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0"/>
            <a:ext cx="12192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203960"/>
            <a:ext cx="10896600" cy="5532119"/>
          </a:xfrm>
        </p:spPr>
        <p:txBody>
          <a:bodyPr/>
          <a:lstStyle/>
          <a:p>
            <a:pPr lvl="1"/>
            <a:r>
              <a:rPr lang="en-US" sz="4000" smtClean="0"/>
              <a:t>m1 </a:t>
            </a:r>
            <a:r>
              <a:rPr lang="en-US" sz="4000" dirty="0"/>
              <a:t>&lt;- lm(WFT~Tre-1,data = Data1)	</a:t>
            </a:r>
            <a:endParaRPr lang="en-US" sz="4000" dirty="0" smtClean="0"/>
          </a:p>
          <a:p>
            <a:pPr lvl="1"/>
            <a:r>
              <a:rPr lang="en-US" sz="4000" dirty="0"/>
              <a:t>m</a:t>
            </a:r>
            <a:r>
              <a:rPr lang="en-US" sz="4000" dirty="0" smtClean="0"/>
              <a:t>2 &lt;- </a:t>
            </a:r>
            <a:r>
              <a:rPr lang="en-US" sz="4000" dirty="0" err="1" smtClean="0"/>
              <a:t>glm</a:t>
            </a:r>
            <a:r>
              <a:rPr lang="en-US" sz="4000" dirty="0" smtClean="0"/>
              <a:t>(</a:t>
            </a:r>
            <a:r>
              <a:rPr lang="en-US" sz="4000" dirty="0" err="1" smtClean="0"/>
              <a:t>cbind</a:t>
            </a:r>
            <a:r>
              <a:rPr lang="en-US" sz="4000" dirty="0" smtClean="0"/>
              <a:t>(</a:t>
            </a:r>
            <a:r>
              <a:rPr lang="en-US" sz="4000" dirty="0" err="1" smtClean="0"/>
              <a:t>WFT,Num</a:t>
            </a:r>
            <a:r>
              <a:rPr lang="en-US" sz="4000" dirty="0" smtClean="0"/>
              <a:t>-WFT</a:t>
            </a:r>
            <a:r>
              <a:rPr lang="en-US" sz="4000" dirty="0"/>
              <a:t>)~Tre-1,family = binomial(link = "logit"),data = Data1</a:t>
            </a:r>
            <a:r>
              <a:rPr lang="en-US" sz="4000" dirty="0" smtClean="0"/>
              <a:t>)</a:t>
            </a:r>
          </a:p>
          <a:p>
            <a:pPr lvl="1"/>
            <a:r>
              <a:rPr lang="en-US" sz="4000" dirty="0"/>
              <a:t>m</a:t>
            </a:r>
            <a:r>
              <a:rPr lang="en-US" sz="4000" dirty="0" smtClean="0"/>
              <a:t>3 &lt;-</a:t>
            </a:r>
            <a:r>
              <a:rPr lang="en-US" sz="4000" dirty="0" err="1" smtClean="0"/>
              <a:t>glm</a:t>
            </a:r>
            <a:r>
              <a:rPr lang="en-US" sz="4000" dirty="0" smtClean="0"/>
              <a:t>(</a:t>
            </a:r>
            <a:r>
              <a:rPr lang="en-US" sz="4000" dirty="0" err="1" smtClean="0"/>
              <a:t>cbind</a:t>
            </a:r>
            <a:r>
              <a:rPr lang="en-US" sz="4000" dirty="0" smtClean="0"/>
              <a:t>(</a:t>
            </a:r>
            <a:r>
              <a:rPr lang="en-US" sz="4000" dirty="0" err="1" smtClean="0"/>
              <a:t>WFT,Num</a:t>
            </a:r>
            <a:r>
              <a:rPr lang="en-US" sz="4000" dirty="0" smtClean="0"/>
              <a:t>-WFT</a:t>
            </a:r>
            <a:r>
              <a:rPr lang="en-US" sz="4000" dirty="0"/>
              <a:t>)~Tre-1,family = </a:t>
            </a:r>
            <a:r>
              <a:rPr lang="en-US" sz="4000" dirty="0" err="1"/>
              <a:t>quasibinomial</a:t>
            </a:r>
            <a:r>
              <a:rPr lang="en-US" sz="4000" dirty="0"/>
              <a:t>(link = "logit"),data = Data1</a:t>
            </a:r>
            <a:r>
              <a:rPr lang="en-US" sz="4000" dirty="0" smtClean="0"/>
              <a:t>)</a:t>
            </a:r>
          </a:p>
          <a:p>
            <a:pPr lvl="1"/>
            <a:r>
              <a:rPr lang="en-US" sz="4000" dirty="0"/>
              <a:t>m</a:t>
            </a:r>
            <a:r>
              <a:rPr lang="en-US" sz="4000" dirty="0" smtClean="0"/>
              <a:t>4 &lt;- </a:t>
            </a:r>
            <a:r>
              <a:rPr lang="en-US" sz="4000" dirty="0" err="1" smtClean="0"/>
              <a:t>gamlss</a:t>
            </a:r>
            <a:r>
              <a:rPr lang="en-US" sz="4000" dirty="0" smtClean="0"/>
              <a:t>(</a:t>
            </a:r>
            <a:r>
              <a:rPr lang="en-US" sz="4000" dirty="0" err="1" smtClean="0"/>
              <a:t>cbind</a:t>
            </a:r>
            <a:r>
              <a:rPr lang="en-US" sz="4000" dirty="0" smtClean="0"/>
              <a:t>(WFT</a:t>
            </a:r>
            <a:r>
              <a:rPr lang="en-US" sz="4000" dirty="0"/>
              <a:t>, </a:t>
            </a:r>
            <a:r>
              <a:rPr lang="en-US" sz="4000" dirty="0" err="1"/>
              <a:t>Num</a:t>
            </a:r>
            <a:r>
              <a:rPr lang="en-US" sz="4000" dirty="0"/>
              <a:t>-WFT) ~ Tre-1, data=Data1, </a:t>
            </a:r>
            <a:r>
              <a:rPr lang="en-US" sz="4000" dirty="0" smtClean="0"/>
              <a:t>family=BB)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21920"/>
            <a:ext cx="8591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000" b="1" dirty="0">
                <a:latin typeface="Calibri" charset="0"/>
                <a:ea typeface="Calibri" charset="0"/>
                <a:cs typeface="Calibri" charset="0"/>
              </a:rPr>
              <a:t> Check the linear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0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20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0013" y="7941"/>
            <a:ext cx="10810876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Calibri" charset="0"/>
                <a:ea typeface="Calibri" charset="0"/>
                <a:cs typeface="Calibri" charset="0"/>
              </a:rPr>
              <a:t>  Results and Conclusion</a:t>
            </a:r>
            <a:endParaRPr lang="en-US" sz="6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277" y="5540022"/>
            <a:ext cx="112288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For this project, I will </a:t>
            </a:r>
            <a:r>
              <a:rPr lang="en-US" sz="4000" dirty="0" smtClean="0"/>
              <a:t>still use </a:t>
            </a:r>
            <a:r>
              <a:rPr lang="en-US" sz="4000" dirty="0"/>
              <a:t>the simple linear model to deal with the data.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7" y="1479355"/>
            <a:ext cx="5502860" cy="4056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93" y="1479355"/>
            <a:ext cx="5426507" cy="40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6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4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32" y="1015663"/>
            <a:ext cx="5887927" cy="5374216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7688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 Results and Conclusion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9265956" y="1325366"/>
            <a:ext cx="800219" cy="395458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000" dirty="0" smtClean="0"/>
              <a:t>Tukey Test </a:t>
            </a:r>
            <a:r>
              <a:rPr lang="en-US" sz="4000" dirty="0"/>
              <a:t>R</a:t>
            </a:r>
            <a:r>
              <a:rPr lang="en-US" sz="4000" dirty="0" smtClean="0"/>
              <a:t>esult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22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Future Work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5979"/>
            <a:ext cx="11582400" cy="4404678"/>
          </a:xfrm>
        </p:spPr>
        <p:txBody>
          <a:bodyPr/>
          <a:lstStyle/>
          <a:p>
            <a:r>
              <a:rPr lang="en-US" sz="4000" dirty="0" smtClean="0"/>
              <a:t> C</a:t>
            </a:r>
            <a:r>
              <a:rPr lang="en-US" sz="4000" dirty="0" smtClean="0"/>
              <a:t>heck </a:t>
            </a:r>
            <a:r>
              <a:rPr lang="en-US" sz="4000" dirty="0" smtClean="0"/>
              <a:t>all the </a:t>
            </a:r>
            <a:r>
              <a:rPr lang="en-US" sz="4000" dirty="0" smtClean="0"/>
              <a:t>assumptions under beta binomial model.</a:t>
            </a:r>
            <a:endParaRPr lang="en-US" sz="4000" dirty="0" smtClean="0"/>
          </a:p>
          <a:p>
            <a:r>
              <a:rPr lang="en-US" sz="4000" dirty="0" smtClean="0"/>
              <a:t> Remove the outlier from the data and check </a:t>
            </a:r>
            <a:r>
              <a:rPr lang="en-US" sz="4000" dirty="0" smtClean="0"/>
              <a:t>the model.</a:t>
            </a:r>
            <a:endParaRPr lang="en-US" sz="4000" dirty="0" smtClean="0"/>
          </a:p>
          <a:p>
            <a:r>
              <a:rPr lang="en-US" sz="4000" dirty="0" smtClean="0"/>
              <a:t> Compute the AIC value </a:t>
            </a:r>
            <a:r>
              <a:rPr lang="en-US" sz="4000" dirty="0" smtClean="0"/>
              <a:t>for </a:t>
            </a:r>
            <a:r>
              <a:rPr lang="en-US" sz="4000" dirty="0" err="1" smtClean="0"/>
              <a:t>quasibinomial</a:t>
            </a:r>
            <a:r>
              <a:rPr lang="en-US" sz="4000" dirty="0" smtClean="0"/>
              <a:t> </a:t>
            </a:r>
            <a:r>
              <a:rPr lang="en-US" sz="4000" dirty="0" smtClean="0"/>
              <a:t>model by </a:t>
            </a:r>
            <a:r>
              <a:rPr lang="en-US" sz="4000" dirty="0" smtClean="0"/>
              <a:t>hand.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6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4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79948" cy="498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48" y="0"/>
            <a:ext cx="6512052" cy="3128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9948" y="3128962"/>
            <a:ext cx="65120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From left to right: egg, first </a:t>
            </a:r>
            <a:r>
              <a:rPr lang="en-US" sz="4800" b="1" dirty="0" smtClean="0"/>
              <a:t>instar larva, </a:t>
            </a:r>
            <a:r>
              <a:rPr lang="en-US" sz="4800" b="1" dirty="0"/>
              <a:t>second </a:t>
            </a:r>
            <a:r>
              <a:rPr lang="en-US" sz="4800" b="1" dirty="0" smtClean="0"/>
              <a:t>instar larva, </a:t>
            </a:r>
            <a:r>
              <a:rPr lang="en-US" sz="4800" b="1" dirty="0" err="1" smtClean="0"/>
              <a:t>prepupae</a:t>
            </a:r>
            <a:r>
              <a:rPr lang="en-US" sz="4800" b="1" dirty="0" smtClean="0"/>
              <a:t>, pupae </a:t>
            </a:r>
            <a:r>
              <a:rPr lang="en-US" sz="4800" b="1" dirty="0"/>
              <a:t>and adult.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986338"/>
            <a:ext cx="5679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C00000"/>
                </a:solidFill>
              </a:rPr>
              <a:t>Western Flower </a:t>
            </a:r>
            <a:r>
              <a:rPr lang="en-US" sz="4800" dirty="0" err="1" smtClean="0">
                <a:solidFill>
                  <a:srgbClr val="C00000"/>
                </a:solidFill>
              </a:rPr>
              <a:t>Thrips</a:t>
            </a:r>
            <a:r>
              <a:rPr lang="en-US" sz="4800" dirty="0" smtClean="0">
                <a:solidFill>
                  <a:srgbClr val="C00000"/>
                </a:solidFill>
              </a:rPr>
              <a:t> Life </a:t>
            </a:r>
            <a:r>
              <a:rPr lang="en-US" sz="4800" dirty="0">
                <a:solidFill>
                  <a:srgbClr val="C00000"/>
                </a:solidFill>
              </a:rPr>
              <a:t>C</a:t>
            </a:r>
            <a:r>
              <a:rPr lang="en-US" sz="4800" dirty="0" smtClean="0">
                <a:solidFill>
                  <a:srgbClr val="C00000"/>
                </a:solidFill>
              </a:rPr>
              <a:t>ycle</a:t>
            </a:r>
            <a:endParaRPr 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900863" cy="4600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43738" y="744022"/>
            <a:ext cx="51482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kern="100" dirty="0" err="1" smtClean="0">
                <a:latin typeface="Times New Roman" charset="0"/>
                <a:ea typeface="SimSun" charset="-122"/>
              </a:rPr>
              <a:t>KleenGrow</a:t>
            </a:r>
            <a:r>
              <a:rPr lang="en-US" sz="4400" kern="100" baseline="30000" dirty="0" smtClean="0">
                <a:latin typeface="Times New Roman" charset="0"/>
                <a:ea typeface="SimSun" charset="-122"/>
              </a:rPr>
              <a:t>™</a:t>
            </a:r>
            <a:endParaRPr lang="en-US" sz="4400" kern="100" dirty="0" smtClean="0">
              <a:latin typeface="Times New Roman" charset="0"/>
              <a:ea typeface="SimSun" charset="-122"/>
            </a:endParaRPr>
          </a:p>
          <a:p>
            <a:pPr algn="ctr"/>
            <a:r>
              <a:rPr lang="en-US" sz="4400" kern="100" dirty="0" smtClean="0">
                <a:latin typeface="Times New Roman" charset="0"/>
                <a:ea typeface="SimSun" charset="-122"/>
              </a:rPr>
              <a:t>and STRIP-IT </a:t>
            </a:r>
            <a:r>
              <a:rPr lang="en-US" sz="4400" kern="100" dirty="0">
                <a:latin typeface="Times New Roman" charset="0"/>
                <a:ea typeface="SimSun" charset="-122"/>
              </a:rPr>
              <a:t>PRO</a:t>
            </a:r>
            <a:r>
              <a:rPr lang="en-US" sz="4400" kern="100" baseline="30000" dirty="0">
                <a:latin typeface="Times New Roman" charset="0"/>
                <a:ea typeface="SimSun" charset="-122"/>
              </a:rPr>
              <a:t>™ 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57750"/>
            <a:ext cx="6900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Western Flower </a:t>
            </a:r>
            <a:r>
              <a:rPr lang="en-US" sz="4000" dirty="0" err="1" smtClean="0"/>
              <a:t>Thrips</a:t>
            </a:r>
            <a:r>
              <a:rPr lang="en-US" sz="4000" dirty="0" smtClean="0"/>
              <a:t> Damage</a:t>
            </a:r>
            <a:endParaRPr lang="en-US" sz="4000" dirty="0"/>
          </a:p>
        </p:txBody>
      </p:sp>
      <p:sp>
        <p:nvSpPr>
          <p:cNvPr id="7" name="Down Arrow 6"/>
          <p:cNvSpPr/>
          <p:nvPr/>
        </p:nvSpPr>
        <p:spPr>
          <a:xfrm>
            <a:off x="9189243" y="2190572"/>
            <a:ext cx="857251" cy="1814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59" y="4005084"/>
            <a:ext cx="3873817" cy="27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7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2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00863" cy="4914900"/>
          </a:xfrm>
        </p:spPr>
      </p:pic>
      <p:sp>
        <p:nvSpPr>
          <p:cNvPr id="5" name="TextBox 4"/>
          <p:cNvSpPr txBox="1"/>
          <p:nvPr/>
        </p:nvSpPr>
        <p:spPr>
          <a:xfrm>
            <a:off x="7062789" y="400052"/>
            <a:ext cx="5129211" cy="6124754"/>
          </a:xfrm>
          <a:prstGeom prst="rect">
            <a:avLst/>
          </a:prstGeom>
          <a:gradFill>
            <a:gsLst>
              <a:gs pos="0">
                <a:srgbClr val="7030A0"/>
              </a:gs>
              <a:gs pos="0">
                <a:srgbClr val="7030A0"/>
              </a:gs>
              <a:gs pos="1000">
                <a:srgbClr val="7030A0"/>
              </a:gs>
              <a:gs pos="0">
                <a:srgbClr val="7030A0"/>
              </a:gs>
              <a:gs pos="1000">
                <a:srgbClr val="7030A0"/>
              </a:gs>
              <a:gs pos="1000">
                <a:srgbClr val="E1E8F5"/>
              </a:gs>
              <a:gs pos="0">
                <a:schemeClr val="accent1">
                  <a:lumMod val="5000"/>
                  <a:lumOff val="9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rgbClr val="7030A0"/>
              </a:gs>
              <a:gs pos="100000">
                <a:srgbClr val="7030A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800" dirty="0"/>
              <a:t>1. Blank (untreated) check.</a:t>
            </a:r>
          </a:p>
          <a:p>
            <a:r>
              <a:rPr lang="en-US" sz="2800" dirty="0"/>
              <a:t>2. Water control.</a:t>
            </a:r>
          </a:p>
          <a:p>
            <a:r>
              <a:rPr lang="en-US" sz="2800" dirty="0"/>
              <a:t>3. </a:t>
            </a:r>
            <a:r>
              <a:rPr lang="en-US" sz="2800" dirty="0" err="1" smtClean="0"/>
              <a:t>KleenGrow</a:t>
            </a:r>
            <a:r>
              <a:rPr lang="en-US" sz="2800" baseline="30000" dirty="0" smtClean="0"/>
              <a:t>™ </a:t>
            </a:r>
            <a:r>
              <a:rPr lang="en-US" sz="2800" dirty="0" smtClean="0"/>
              <a:t>at </a:t>
            </a:r>
            <a:r>
              <a:rPr lang="en-US" sz="2800" dirty="0"/>
              <a:t>1.0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</a:t>
            </a:r>
            <a:endParaRPr lang="en-US" sz="2800" dirty="0" smtClean="0"/>
          </a:p>
          <a:p>
            <a:r>
              <a:rPr lang="en-US" sz="2800" dirty="0" smtClean="0"/>
              <a:t>gallon</a:t>
            </a:r>
            <a:endParaRPr lang="en-US" sz="2800" dirty="0"/>
          </a:p>
          <a:p>
            <a:r>
              <a:rPr lang="en-US" sz="2800" dirty="0"/>
              <a:t>4. </a:t>
            </a:r>
            <a:r>
              <a:rPr lang="en-US" sz="2800" dirty="0" err="1" smtClean="0"/>
              <a:t>KleenGrow</a:t>
            </a:r>
            <a:r>
              <a:rPr lang="en-US" sz="2800" baseline="30000" dirty="0" smtClean="0"/>
              <a:t>™</a:t>
            </a:r>
            <a:r>
              <a:rPr lang="en-US" sz="2800" dirty="0" smtClean="0"/>
              <a:t> </a:t>
            </a:r>
            <a:r>
              <a:rPr lang="en-US" sz="2800" dirty="0"/>
              <a:t>at 0.5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</a:t>
            </a:r>
            <a:r>
              <a:rPr lang="en-US" sz="2800" dirty="0" smtClean="0"/>
              <a:t>gallon</a:t>
            </a:r>
            <a:endParaRPr lang="en-US" sz="2800" dirty="0"/>
          </a:p>
          <a:p>
            <a:r>
              <a:rPr lang="en-US" sz="2800" dirty="0"/>
              <a:t>5. </a:t>
            </a:r>
            <a:r>
              <a:rPr lang="en-US" sz="2800" dirty="0" err="1" smtClean="0"/>
              <a:t>KleenGrow</a:t>
            </a:r>
            <a:r>
              <a:rPr lang="en-US" sz="2800" baseline="30000" dirty="0" smtClean="0"/>
              <a:t>™</a:t>
            </a:r>
            <a:r>
              <a:rPr lang="en-US" sz="2800" dirty="0"/>
              <a:t> </a:t>
            </a:r>
            <a:r>
              <a:rPr lang="en-US" sz="2800" dirty="0" smtClean="0"/>
              <a:t>at </a:t>
            </a:r>
            <a:r>
              <a:rPr lang="en-US" sz="2800" dirty="0"/>
              <a:t>0.13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gallon </a:t>
            </a:r>
            <a:endParaRPr lang="en-US" sz="2800" dirty="0" smtClean="0"/>
          </a:p>
          <a:p>
            <a:r>
              <a:rPr lang="en-US" sz="2800" dirty="0" smtClean="0"/>
              <a:t>6</a:t>
            </a:r>
            <a:r>
              <a:rPr lang="en-US" sz="2800" dirty="0"/>
              <a:t>. </a:t>
            </a:r>
            <a:r>
              <a:rPr lang="en-US" sz="2800" dirty="0" err="1" smtClean="0"/>
              <a:t>KleenGrow</a:t>
            </a:r>
            <a:r>
              <a:rPr lang="en-US" sz="2800" baseline="30000" dirty="0" smtClean="0"/>
              <a:t>™</a:t>
            </a:r>
            <a:r>
              <a:rPr lang="en-US" sz="2800" dirty="0"/>
              <a:t> </a:t>
            </a:r>
            <a:r>
              <a:rPr lang="en-US" sz="2800" dirty="0" smtClean="0"/>
              <a:t>at </a:t>
            </a:r>
            <a:r>
              <a:rPr lang="en-US" sz="2800" dirty="0"/>
              <a:t>0.06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</a:t>
            </a:r>
            <a:r>
              <a:rPr lang="en-US" sz="2800" dirty="0" smtClean="0"/>
              <a:t>gallon</a:t>
            </a:r>
          </a:p>
          <a:p>
            <a:r>
              <a:rPr lang="en-US" sz="2800" dirty="0" smtClean="0"/>
              <a:t>7</a:t>
            </a:r>
            <a:r>
              <a:rPr lang="en-US" sz="2800" dirty="0"/>
              <a:t>. </a:t>
            </a:r>
            <a:r>
              <a:rPr lang="en-US" sz="2800" dirty="0" smtClean="0"/>
              <a:t>STRIP-IT </a:t>
            </a:r>
            <a:r>
              <a:rPr lang="en-US" sz="2800" dirty="0"/>
              <a:t>PRO</a:t>
            </a:r>
            <a:r>
              <a:rPr lang="en-US" sz="2800" baseline="30000" dirty="0" smtClean="0"/>
              <a:t>™</a:t>
            </a:r>
            <a:r>
              <a:rPr lang="en-US" sz="2800" dirty="0"/>
              <a:t> </a:t>
            </a:r>
            <a:r>
              <a:rPr lang="en-US" sz="2800" dirty="0" smtClean="0"/>
              <a:t>at </a:t>
            </a:r>
            <a:r>
              <a:rPr lang="en-US" sz="2800" dirty="0"/>
              <a:t>8.0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gallon </a:t>
            </a:r>
            <a:endParaRPr lang="en-US" sz="2800" dirty="0" smtClean="0"/>
          </a:p>
          <a:p>
            <a:r>
              <a:rPr lang="en-US" sz="2800" dirty="0" smtClean="0"/>
              <a:t>8</a:t>
            </a:r>
            <a:r>
              <a:rPr lang="en-US" sz="2800" dirty="0"/>
              <a:t>. </a:t>
            </a:r>
            <a:r>
              <a:rPr lang="en-US" sz="2800" dirty="0" smtClean="0"/>
              <a:t>STRIP-IT </a:t>
            </a:r>
            <a:r>
              <a:rPr lang="en-US" sz="2800" dirty="0"/>
              <a:t>PRO</a:t>
            </a:r>
            <a:r>
              <a:rPr lang="en-US" sz="2800" baseline="30000" dirty="0" smtClean="0"/>
              <a:t>™</a:t>
            </a:r>
            <a:r>
              <a:rPr lang="en-US" sz="2800" dirty="0"/>
              <a:t> </a:t>
            </a:r>
            <a:r>
              <a:rPr lang="en-US" sz="2800" dirty="0" smtClean="0"/>
              <a:t>at </a:t>
            </a:r>
            <a:r>
              <a:rPr lang="en-US" sz="2800" dirty="0"/>
              <a:t>5.0 </a:t>
            </a:r>
            <a:r>
              <a:rPr lang="en-US" sz="2800" dirty="0" err="1"/>
              <a:t>fl</a:t>
            </a:r>
            <a:r>
              <a:rPr lang="en-US" sz="2800" dirty="0"/>
              <a:t> </a:t>
            </a:r>
            <a:r>
              <a:rPr lang="en-US" sz="2800" dirty="0" err="1"/>
              <a:t>oz</a:t>
            </a:r>
            <a:r>
              <a:rPr lang="en-US" sz="2800" dirty="0"/>
              <a:t>/1 </a:t>
            </a:r>
            <a:r>
              <a:rPr lang="en-US" sz="2800" dirty="0" smtClean="0"/>
              <a:t>gallon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72843" y="5172076"/>
            <a:ext cx="5555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</a:rPr>
              <a:t>Experiment Materials</a:t>
            </a:r>
            <a:endParaRPr lang="en-US" sz="4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8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92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397732"/>
              </p:ext>
            </p:extLst>
          </p:nvPr>
        </p:nvGraphicFramePr>
        <p:xfrm>
          <a:off x="-1" y="600075"/>
          <a:ext cx="12192000" cy="462915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064000"/>
                <a:gridCol w="4064000"/>
                <a:gridCol w="4064000"/>
              </a:tblGrid>
              <a:tr h="5143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kern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Mean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kern="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95%</a:t>
                      </a:r>
                      <a:r>
                        <a:rPr lang="en-US" sz="3200" b="1" kern="0" baseline="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 CI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effectLst/>
                        </a:rPr>
                        <a:t>Blank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16.6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13.6,19.6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effectLst/>
                        </a:rPr>
                        <a:t>Water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8.4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4.0,10.0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effectLst/>
                        </a:rPr>
                        <a:t>K-1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2.8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6.8,12.8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effectLst/>
                        </a:rPr>
                        <a:t>K-0.5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4.4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1.</a:t>
                      </a:r>
                      <a:r>
                        <a:rPr lang="en-US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4,</a:t>
                      </a: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7.4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effectLst/>
                        </a:rPr>
                        <a:t>K-0.13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9.8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-0.2</a:t>
                      </a:r>
                      <a:r>
                        <a:rPr lang="en-US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,</a:t>
                      </a: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5.8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effectLst/>
                        </a:rPr>
                        <a:t>K-0.06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7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-0.2</a:t>
                      </a:r>
                      <a:r>
                        <a:rPr lang="en-US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,</a:t>
                      </a: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5.8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effectLst/>
                        </a:rPr>
                        <a:t>S-8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1.8</a:t>
                      </a:r>
                      <a:endParaRPr lang="en-US" sz="3200" kern="10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 -1.2</a:t>
                      </a:r>
                      <a:r>
                        <a:rPr lang="en-US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,</a:t>
                      </a:r>
                      <a:r>
                        <a:rPr lang="mr-IN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4.8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  <a:tr h="514350"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effectLst/>
                        </a:rPr>
                        <a:t>S-5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SimSun" charset="-122"/>
                          <a:cs typeface="Times New Roman" charset="0"/>
                        </a:rPr>
                        <a:t>2.8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  <a:tc>
                  <a:txBody>
                    <a:bodyPr/>
                    <a:lstStyle/>
                    <a:p>
                      <a:pPr marL="0" marR="0"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3200" kern="100" dirty="0" smtClean="0">
                          <a:effectLst/>
                          <a:latin typeface="Calibri" charset="0"/>
                          <a:ea typeface="SimSun" charset="-122"/>
                          <a:cs typeface="Times New Roman" charset="0"/>
                        </a:rPr>
                        <a:t>5.4,11.4</a:t>
                      </a:r>
                      <a:endParaRPr lang="en-US" sz="3200" kern="100" dirty="0">
                        <a:effectLst/>
                        <a:latin typeface="Calibri" charset="0"/>
                        <a:ea typeface="SimSun" charset="-122"/>
                        <a:cs typeface="Times New Roman" charset="0"/>
                      </a:endParaRPr>
                    </a:p>
                  </a:txBody>
                  <a:tcPr marL="9525" marR="9525" marT="9525" marB="9525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6519" y="5329238"/>
            <a:ext cx="78376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Table 1. </a:t>
            </a:r>
            <a:r>
              <a:rPr lang="en-US" sz="3200" dirty="0"/>
              <a:t>Mean and </a:t>
            </a:r>
            <a:r>
              <a:rPr lang="en-US" sz="3200" dirty="0" smtClean="0"/>
              <a:t>95% CI from linear model</a:t>
            </a:r>
          </a:p>
          <a:p>
            <a:r>
              <a:rPr lang="en-US" sz="3200" dirty="0" smtClean="0"/>
              <a:t>               associated </a:t>
            </a:r>
            <a:r>
              <a:rPr lang="en-US" sz="3200" dirty="0"/>
              <a:t>with </a:t>
            </a:r>
            <a:r>
              <a:rPr lang="en-US" sz="3200" dirty="0" smtClean="0"/>
              <a:t>the </a:t>
            </a:r>
            <a:r>
              <a:rPr lang="en-US" sz="3200" dirty="0"/>
              <a:t>treatments (n=8).</a:t>
            </a:r>
          </a:p>
        </p:txBody>
      </p:sp>
    </p:spTree>
    <p:extLst>
      <p:ext uri="{BB962C8B-B14F-4D97-AF65-F5344CB8AC3E}">
        <p14:creationId xmlns:p14="http://schemas.microsoft.com/office/powerpoint/2010/main" val="4158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3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170322"/>
            <a:ext cx="10515600" cy="142875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Analysis:</a:t>
            </a:r>
            <a:endParaRPr lang="en-US" sz="5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1" y="900113"/>
            <a:ext cx="11415713" cy="5276850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1 &lt;- lm(WFT~Tre-1,data </a:t>
            </a:r>
            <a:r>
              <a:rPr lang="en-US" dirty="0"/>
              <a:t>= Data1</a:t>
            </a:r>
            <a:r>
              <a:rPr lang="en-US" dirty="0" smtClean="0"/>
              <a:t>)	</a:t>
            </a:r>
          </a:p>
          <a:p>
            <a:pPr lvl="1"/>
            <a:r>
              <a:rPr lang="en-US" dirty="0" smtClean="0"/>
              <a:t>Check the normality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1848"/>
            <a:ext cx="4907280" cy="4895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1" y="2775028"/>
            <a:ext cx="6051232" cy="2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9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7188"/>
            <a:ext cx="10515600" cy="5819775"/>
          </a:xfrm>
          <a:noFill/>
        </p:spPr>
        <p:txBody>
          <a:bodyPr>
            <a:normAutofit/>
          </a:bodyPr>
          <a:lstStyle/>
          <a:p>
            <a:r>
              <a:rPr lang="en-US" sz="6000" dirty="0" smtClean="0"/>
              <a:t>Check the constant variance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1162522"/>
            <a:ext cx="9761220" cy="56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0">
              <a:srgbClr val="7030A0"/>
            </a:gs>
            <a:gs pos="1000">
              <a:srgbClr val="7030A0"/>
            </a:gs>
            <a:gs pos="0">
              <a:srgbClr val="7030A0"/>
            </a:gs>
            <a:gs pos="1000">
              <a:srgbClr val="7030A0"/>
            </a:gs>
            <a:gs pos="16000">
              <a:srgbClr val="E1E8F5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7030A0"/>
            </a:gs>
            <a:gs pos="100000">
              <a:srgbClr val="7030A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600"/>
            <a:ext cx="10515600" cy="5948363"/>
          </a:xfrm>
        </p:spPr>
        <p:txBody>
          <a:bodyPr/>
          <a:lstStyle/>
          <a:p>
            <a:r>
              <a:rPr lang="en-US" sz="6000" dirty="0"/>
              <a:t>Check the </a:t>
            </a:r>
            <a:r>
              <a:rPr lang="en-US" sz="6000" dirty="0" smtClean="0"/>
              <a:t>independence</a:t>
            </a:r>
            <a:endParaRPr lang="en-US" sz="6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85" y="1091869"/>
            <a:ext cx="4737927" cy="5736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2111131"/>
            <a:ext cx="6765990" cy="369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</TotalTime>
  <Words>280</Words>
  <Application>Microsoft Macintosh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SimSun</vt:lpstr>
      <vt:lpstr>Times New Roman</vt:lpstr>
      <vt:lpstr>Arial</vt:lpstr>
      <vt:lpstr>Office Theme</vt:lpstr>
      <vt:lpstr>The Efficacy of Two Different Insecticides on The Pupae Stage of Western Flower Thrips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Analysis:</vt:lpstr>
      <vt:lpstr>PowerPoint Presentation</vt:lpstr>
      <vt:lpstr>PowerPoint Presentation</vt:lpstr>
      <vt:lpstr>PowerPoint Presentation</vt:lpstr>
      <vt:lpstr>PowerPoint Presentation</vt:lpstr>
      <vt:lpstr>  Results and Conclusion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efficacy of two different insecticides on the pupae stage of the western flower thrips  </dc:title>
  <dc:creator>Congxing Zhu</dc:creator>
  <cp:lastModifiedBy>Congxing Zhu</cp:lastModifiedBy>
  <cp:revision>48</cp:revision>
  <dcterms:created xsi:type="dcterms:W3CDTF">2017-12-04T22:28:32Z</dcterms:created>
  <dcterms:modified xsi:type="dcterms:W3CDTF">2017-12-08T04:35:23Z</dcterms:modified>
</cp:coreProperties>
</file>